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20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DEF7-A4CC-DD45-8C52-8B1A319F785D}" type="datetimeFigureOut">
              <a:rPr lang="en-US" smtClean="0"/>
              <a:t>5/1/15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9B29F-91BA-7440-822F-79B208005A21}" type="slidenum">
              <a:rPr lang="en-US" smtClean="0"/>
              <a:t>‹#›</a:t>
            </a:fld>
            <a:endParaRPr lang="en-US"/>
          </a:p>
        </p:txBody>
      </p:sp>
    </p:spTree>
    <p:extLst>
      <p:ext uri="{BB962C8B-B14F-4D97-AF65-F5344CB8AC3E}">
        <p14:creationId xmlns:p14="http://schemas.microsoft.com/office/powerpoint/2010/main" val="596971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guys did a great</a:t>
            </a:r>
            <a:r>
              <a:rPr lang="en-US" baseline="0" dirty="0" smtClean="0"/>
              <a:t> job analyzing your nutrition facts labels! So, </a:t>
            </a:r>
            <a:r>
              <a:rPr lang="en-US" i="1" baseline="0" dirty="0" smtClean="0"/>
              <a:t>why do you think foods have nutrition facts labels? How are they helpful?</a:t>
            </a:r>
            <a:r>
              <a:rPr lang="en-US" baseline="0" dirty="0" smtClean="0"/>
              <a:t> (Students respond) </a:t>
            </a:r>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Great ideas! Yes, just like the summary on the back of a book, a nutrition facts label gives us a summary of what is in our food.</a:t>
            </a:r>
          </a:p>
          <a:p>
            <a:endParaRPr lang="en-US" dirty="0"/>
          </a:p>
        </p:txBody>
      </p:sp>
      <p:sp>
        <p:nvSpPr>
          <p:cNvPr id="4" name="Slide Number Placeholder 3"/>
          <p:cNvSpPr>
            <a:spLocks noGrp="1"/>
          </p:cNvSpPr>
          <p:nvPr>
            <p:ph type="sldNum" sz="quarter" idx="10"/>
          </p:nvPr>
        </p:nvSpPr>
        <p:spPr/>
        <p:txBody>
          <a:bodyPr/>
          <a:lstStyle/>
          <a:p>
            <a:fld id="{B7B9B29F-91BA-7440-822F-79B208005A21}" type="slidenum">
              <a:rPr lang="en-US" smtClean="0"/>
              <a:t>3</a:t>
            </a:fld>
            <a:endParaRPr lang="en-US"/>
          </a:p>
        </p:txBody>
      </p:sp>
    </p:spTree>
    <p:extLst>
      <p:ext uri="{BB962C8B-B14F-4D97-AF65-F5344CB8AC3E}">
        <p14:creationId xmlns:p14="http://schemas.microsoft.com/office/powerpoint/2010/main" val="322857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know what a nutrition facts label tells us, what do you think nutrients are? What might this picture tell us about nutrients? (Students respond) </a:t>
            </a:r>
          </a:p>
          <a:p>
            <a:endParaRPr lang="en-US" baseline="0" dirty="0" smtClean="0"/>
          </a:p>
          <a:p>
            <a:r>
              <a:rPr lang="en-US" baseline="0" dirty="0" smtClean="0"/>
              <a:t>Nutrients are the building blocks of our food. They support our body and lead to good health. Foods have lots of different kinds of nutrients, but today we are going to focus on four: fat, sodium, protein, and carbohydrates. </a:t>
            </a:r>
            <a:endParaRPr lang="en-US" dirty="0"/>
          </a:p>
        </p:txBody>
      </p:sp>
      <p:sp>
        <p:nvSpPr>
          <p:cNvPr id="4" name="Slide Number Placeholder 3"/>
          <p:cNvSpPr>
            <a:spLocks noGrp="1"/>
          </p:cNvSpPr>
          <p:nvPr>
            <p:ph type="sldNum" sz="quarter" idx="10"/>
          </p:nvPr>
        </p:nvSpPr>
        <p:spPr/>
        <p:txBody>
          <a:bodyPr/>
          <a:lstStyle/>
          <a:p>
            <a:fld id="{B7B9B29F-91BA-7440-822F-79B208005A21}" type="slidenum">
              <a:rPr lang="en-US" smtClean="0"/>
              <a:t>4</a:t>
            </a:fld>
            <a:endParaRPr lang="en-US"/>
          </a:p>
        </p:txBody>
      </p:sp>
    </p:spTree>
    <p:extLst>
      <p:ext uri="{BB962C8B-B14F-4D97-AF65-F5344CB8AC3E}">
        <p14:creationId xmlns:p14="http://schemas.microsoft.com/office/powerpoint/2010/main" val="20781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bodies like to have a lot of some nutrients and a little of others. </a:t>
            </a:r>
            <a:r>
              <a:rPr lang="en-US" dirty="0" smtClean="0"/>
              <a:t>What did the amount of fat on your nutrition labels</a:t>
            </a:r>
            <a:r>
              <a:rPr lang="en-US" baseline="0" dirty="0" smtClean="0"/>
              <a:t> tell you? Do you think healthier foods have a lot of fat or a little fat? </a:t>
            </a:r>
          </a:p>
          <a:p>
            <a:endParaRPr lang="en-US" baseline="0" dirty="0" smtClean="0"/>
          </a:p>
          <a:p>
            <a:r>
              <a:rPr lang="en-US" baseline="0" dirty="0" smtClean="0"/>
              <a:t>Fat is a nutrient in foods that helps our body store energy. We eat food so we have the energy to run, talk, and play later. There are good fats that come from natural things and bad fats that people put in food to make it taste better. It is important that we only eat a little fat so our body has enough room to store it. </a:t>
            </a:r>
          </a:p>
          <a:p>
            <a:endParaRPr lang="en-US" baseline="0" dirty="0" smtClean="0"/>
          </a:p>
          <a:p>
            <a:r>
              <a:rPr lang="en-US" baseline="0" dirty="0" smtClean="0"/>
              <a:t>Based on these nutrition labels, which food do you think is healthier, the first or second? Yes, the second one, corn, is healthier because it only has 1g of fat and the first one, cookies, has 8g of fat. </a:t>
            </a:r>
            <a:endParaRPr lang="en-US" dirty="0"/>
          </a:p>
        </p:txBody>
      </p:sp>
      <p:sp>
        <p:nvSpPr>
          <p:cNvPr id="4" name="Slide Number Placeholder 3"/>
          <p:cNvSpPr>
            <a:spLocks noGrp="1"/>
          </p:cNvSpPr>
          <p:nvPr>
            <p:ph type="sldNum" sz="quarter" idx="10"/>
          </p:nvPr>
        </p:nvSpPr>
        <p:spPr/>
        <p:txBody>
          <a:bodyPr/>
          <a:lstStyle/>
          <a:p>
            <a:fld id="{B7B9B29F-91BA-7440-822F-79B208005A21}" type="slidenum">
              <a:rPr lang="en-US" smtClean="0"/>
              <a:t>5</a:t>
            </a:fld>
            <a:endParaRPr lang="en-US"/>
          </a:p>
        </p:txBody>
      </p:sp>
    </p:spTree>
    <p:extLst>
      <p:ext uri="{BB962C8B-B14F-4D97-AF65-F5344CB8AC3E}">
        <p14:creationId xmlns:p14="http://schemas.microsoft.com/office/powerpoint/2010/main" val="314020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sodium is? What did the amount of sodium</a:t>
            </a:r>
            <a:r>
              <a:rPr lang="en-US" baseline="0" dirty="0" smtClean="0"/>
              <a:t> on your nutrition facts label tell you? Do you think healthier foods have a lot or a little sodium? </a:t>
            </a:r>
          </a:p>
          <a:p>
            <a:endParaRPr lang="en-US" baseline="0" dirty="0" smtClean="0"/>
          </a:p>
          <a:p>
            <a:r>
              <a:rPr lang="en-US" baseline="0" dirty="0" smtClean="0"/>
              <a:t>Sodium is salt, a nutrient in food that adds flavoring. We don’t want to eat foods that have too much because it can make it hard for our heart to pump blood all over our body. </a:t>
            </a:r>
          </a:p>
          <a:p>
            <a:endParaRPr lang="en-US" baseline="0" dirty="0" smtClean="0"/>
          </a:p>
          <a:p>
            <a:r>
              <a:rPr lang="en-US" baseline="0" dirty="0" smtClean="0"/>
              <a:t>Both of these foods are pretty high in sodium. But if we had to choose between the two, which food do you think is healthier based on sodium? Yes, Tostitos are healthier than Pringles because they have 160mg of sodium rather than 180mg of sodium for the same amount of chips. </a:t>
            </a:r>
            <a:endParaRPr lang="en-US" dirty="0"/>
          </a:p>
        </p:txBody>
      </p:sp>
      <p:sp>
        <p:nvSpPr>
          <p:cNvPr id="4" name="Slide Number Placeholder 3"/>
          <p:cNvSpPr>
            <a:spLocks noGrp="1"/>
          </p:cNvSpPr>
          <p:nvPr>
            <p:ph type="sldNum" sz="quarter" idx="10"/>
          </p:nvPr>
        </p:nvSpPr>
        <p:spPr/>
        <p:txBody>
          <a:bodyPr/>
          <a:lstStyle/>
          <a:p>
            <a:fld id="{B7B9B29F-91BA-7440-822F-79B208005A21}" type="slidenum">
              <a:rPr lang="en-US" smtClean="0"/>
              <a:t>6</a:t>
            </a:fld>
            <a:endParaRPr lang="en-US"/>
          </a:p>
        </p:txBody>
      </p:sp>
    </p:spTree>
    <p:extLst>
      <p:ext uri="{BB962C8B-B14F-4D97-AF65-F5344CB8AC3E}">
        <p14:creationId xmlns:p14="http://schemas.microsoft.com/office/powerpoint/2010/main" val="309810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do you think carbohydrates</a:t>
            </a:r>
            <a:r>
              <a:rPr lang="en-US" baseline="0" dirty="0" smtClean="0"/>
              <a:t> or carbs</a:t>
            </a:r>
            <a:r>
              <a:rPr lang="en-US" dirty="0" smtClean="0"/>
              <a:t> are? What did the amount of carbs </a:t>
            </a:r>
            <a:r>
              <a:rPr lang="en-US" baseline="0" dirty="0" smtClean="0"/>
              <a:t>on your nutrition facts label tell you? Do you think healthier foods have more or less carbs?</a:t>
            </a:r>
          </a:p>
          <a:p>
            <a:endParaRPr lang="en-US" dirty="0" smtClean="0"/>
          </a:p>
          <a:p>
            <a:r>
              <a:rPr lang="en-US" dirty="0" smtClean="0"/>
              <a:t>Carbohydrates are nutrients that provide the body with heat and energy. Sugar is a type of carbohydrate.</a:t>
            </a:r>
            <a:r>
              <a:rPr lang="en-US" baseline="0" dirty="0" smtClean="0"/>
              <a:t> We need foods with carbohydrates because they give us energy, but we don’t want to eat too much or our body will store the extra energy as fat. Also, we don’t want to eat too much sugar because it is bad for our teeth.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Based on these nutrition labels, which food do you think is healthier, the first or second? Yes, the second one, Cheerios, is healthier because it only has 22g of carbs and 9g of sugar and the first one, yogurt, has 33g of carbs and 26g of sugar. </a:t>
            </a:r>
            <a:endParaRPr lang="en-US" dirty="0" smtClean="0"/>
          </a:p>
          <a:p>
            <a:endParaRPr lang="en-US" dirty="0"/>
          </a:p>
        </p:txBody>
      </p:sp>
      <p:sp>
        <p:nvSpPr>
          <p:cNvPr id="4" name="Slide Number Placeholder 3"/>
          <p:cNvSpPr>
            <a:spLocks noGrp="1"/>
          </p:cNvSpPr>
          <p:nvPr>
            <p:ph type="sldNum" sz="quarter" idx="10"/>
          </p:nvPr>
        </p:nvSpPr>
        <p:spPr/>
        <p:txBody>
          <a:bodyPr/>
          <a:lstStyle/>
          <a:p>
            <a:fld id="{B7B9B29F-91BA-7440-822F-79B208005A21}" type="slidenum">
              <a:rPr lang="en-US" smtClean="0"/>
              <a:t>7</a:t>
            </a:fld>
            <a:endParaRPr lang="en-US"/>
          </a:p>
        </p:txBody>
      </p:sp>
    </p:spTree>
    <p:extLst>
      <p:ext uri="{BB962C8B-B14F-4D97-AF65-F5344CB8AC3E}">
        <p14:creationId xmlns:p14="http://schemas.microsoft.com/office/powerpoint/2010/main" val="64258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do</a:t>
            </a:r>
            <a:r>
              <a:rPr lang="en-US" baseline="0" dirty="0" smtClean="0"/>
              <a:t> you think protein is? </a:t>
            </a:r>
            <a:r>
              <a:rPr lang="en-US" dirty="0" smtClean="0"/>
              <a:t>What did the amount of protein </a:t>
            </a:r>
            <a:r>
              <a:rPr lang="en-US" baseline="0" dirty="0" smtClean="0"/>
              <a:t>on your nutrition facts label tell you? Do you think healthier foods have more or less protein?</a:t>
            </a:r>
          </a:p>
          <a:p>
            <a:endParaRPr lang="en-US" dirty="0" smtClean="0"/>
          </a:p>
          <a:p>
            <a:r>
              <a:rPr lang="en-US" dirty="0" smtClean="0"/>
              <a:t>Protein</a:t>
            </a:r>
            <a:r>
              <a:rPr lang="en-US" baseline="0" dirty="0" smtClean="0"/>
              <a:t> is a nutrient that helps the body grow by building muscles and bones. We want to eat foods with lots of protein so our body can get bigger and stronger.</a:t>
            </a:r>
          </a:p>
          <a:p>
            <a:endParaRPr lang="en-US" baseline="0" dirty="0" smtClean="0"/>
          </a:p>
          <a:p>
            <a:r>
              <a:rPr lang="en-US" baseline="0" dirty="0" smtClean="0"/>
              <a:t>Based on these nutrition labels, which food do you think is healthier? </a:t>
            </a:r>
            <a:r>
              <a:rPr lang="en-US" baseline="0" dirty="0" smtClean="0"/>
              <a:t>Yes, the second one, string cheese, is healthier because it has 7g of protein where the </a:t>
            </a:r>
            <a:r>
              <a:rPr lang="en-US" baseline="0" dirty="0" err="1" smtClean="0"/>
              <a:t>Nutri</a:t>
            </a:r>
            <a:r>
              <a:rPr lang="en-US" baseline="0" dirty="0" smtClean="0"/>
              <a:t>-Grain bar only has 2g of protein. </a:t>
            </a:r>
            <a:endParaRPr lang="en-US" dirty="0"/>
          </a:p>
        </p:txBody>
      </p:sp>
      <p:sp>
        <p:nvSpPr>
          <p:cNvPr id="4" name="Slide Number Placeholder 3"/>
          <p:cNvSpPr>
            <a:spLocks noGrp="1"/>
          </p:cNvSpPr>
          <p:nvPr>
            <p:ph type="sldNum" sz="quarter" idx="10"/>
          </p:nvPr>
        </p:nvSpPr>
        <p:spPr/>
        <p:txBody>
          <a:bodyPr/>
          <a:lstStyle/>
          <a:p>
            <a:fld id="{B7B9B29F-91BA-7440-822F-79B208005A21}" type="slidenum">
              <a:rPr lang="en-US" smtClean="0"/>
              <a:t>8</a:t>
            </a:fld>
            <a:endParaRPr lang="en-US"/>
          </a:p>
        </p:txBody>
      </p:sp>
    </p:spTree>
    <p:extLst>
      <p:ext uri="{BB962C8B-B14F-4D97-AF65-F5344CB8AC3E}">
        <p14:creationId xmlns:p14="http://schemas.microsoft.com/office/powerpoint/2010/main" val="65129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5/1/15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5/1/15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5/1/15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5/1/15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5/1/15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Mystery Cans</a:t>
            </a:r>
            <a:endParaRPr lang="en-US" sz="4000" dirty="0"/>
          </a:p>
        </p:txBody>
      </p:sp>
      <p:sp>
        <p:nvSpPr>
          <p:cNvPr id="3" name="Subtitle 2"/>
          <p:cNvSpPr>
            <a:spLocks noGrp="1"/>
          </p:cNvSpPr>
          <p:nvPr>
            <p:ph type="subTitle" idx="1"/>
          </p:nvPr>
        </p:nvSpPr>
        <p:spPr>
          <a:xfrm>
            <a:off x="4233145" y="5562599"/>
            <a:ext cx="4606055" cy="748553"/>
          </a:xfrm>
        </p:spPr>
        <p:txBody>
          <a:bodyPr>
            <a:noAutofit/>
          </a:bodyPr>
          <a:lstStyle/>
          <a:p>
            <a:r>
              <a:rPr lang="en-US" sz="3200" dirty="0" smtClean="0"/>
              <a:t>Healthy or Unhealthy?</a:t>
            </a:r>
            <a:endParaRPr lang="en-US" sz="3200" dirty="0"/>
          </a:p>
        </p:txBody>
      </p:sp>
    </p:spTree>
    <p:extLst>
      <p:ext uri="{BB962C8B-B14F-4D97-AF65-F5344CB8AC3E}">
        <p14:creationId xmlns:p14="http://schemas.microsoft.com/office/powerpoint/2010/main" val="206048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Problem</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a:t>Help me</a:t>
            </a:r>
            <a:r>
              <a:rPr lang="en-US" sz="2800" dirty="0">
                <a:solidFill>
                  <a:schemeClr val="accent1">
                    <a:lumMod val="60000"/>
                    <a:lumOff val="40000"/>
                  </a:schemeClr>
                </a:solidFill>
              </a:rPr>
              <a:t> match </a:t>
            </a:r>
            <a:r>
              <a:rPr lang="en-US" sz="2800" dirty="0"/>
              <a:t>the nutrition labels to each can. </a:t>
            </a:r>
          </a:p>
          <a:p>
            <a:pPr marL="0" indent="0">
              <a:buNone/>
            </a:pPr>
            <a:r>
              <a:rPr lang="en-US" sz="2800" dirty="0"/>
              <a:t>Read the </a:t>
            </a:r>
            <a:r>
              <a:rPr lang="en-US" sz="2800" dirty="0">
                <a:solidFill>
                  <a:srgbClr val="B870B8"/>
                </a:solidFill>
              </a:rPr>
              <a:t>nutrition labels </a:t>
            </a:r>
            <a:r>
              <a:rPr lang="en-US" sz="2800" dirty="0"/>
              <a:t>and use what you know about </a:t>
            </a:r>
            <a:r>
              <a:rPr lang="en-US" sz="2800" dirty="0">
                <a:solidFill>
                  <a:srgbClr val="B870B8"/>
                </a:solidFill>
              </a:rPr>
              <a:t>“healthy” </a:t>
            </a:r>
            <a:r>
              <a:rPr lang="en-US" sz="2800" dirty="0"/>
              <a:t>to make a good guess as to which can has</a:t>
            </a:r>
            <a:r>
              <a:rPr lang="en-US" sz="2800" dirty="0" smtClean="0"/>
              <a:t>…</a:t>
            </a:r>
          </a:p>
          <a:p>
            <a:pPr marL="0" indent="0">
              <a:buNone/>
            </a:pPr>
            <a:endParaRPr lang="en-US" sz="2800" dirty="0"/>
          </a:p>
          <a:p>
            <a:pPr lvl="1"/>
            <a:r>
              <a:rPr lang="en-US" sz="2800" dirty="0"/>
              <a:t>The </a:t>
            </a:r>
            <a:r>
              <a:rPr lang="en-US" sz="2800" b="1" dirty="0">
                <a:solidFill>
                  <a:srgbClr val="000000"/>
                </a:solidFill>
              </a:rPr>
              <a:t>most</a:t>
            </a:r>
            <a:r>
              <a:rPr lang="en-US" sz="2800" dirty="0"/>
              <a:t> healthy ingredient. </a:t>
            </a:r>
          </a:p>
          <a:p>
            <a:pPr lvl="1"/>
            <a:r>
              <a:rPr lang="en-US" sz="2800" dirty="0"/>
              <a:t>The </a:t>
            </a:r>
            <a:r>
              <a:rPr lang="en-US" sz="2800" b="1" dirty="0">
                <a:solidFill>
                  <a:schemeClr val="tx1"/>
                </a:solidFill>
              </a:rPr>
              <a:t>somewhat</a:t>
            </a:r>
            <a:r>
              <a:rPr lang="en-US" sz="2800" dirty="0"/>
              <a:t> healthy ingredient. </a:t>
            </a:r>
          </a:p>
          <a:p>
            <a:pPr lvl="1"/>
            <a:r>
              <a:rPr lang="en-US" sz="2800" dirty="0"/>
              <a:t>The </a:t>
            </a:r>
            <a:r>
              <a:rPr lang="en-US" sz="2800" b="1" dirty="0">
                <a:solidFill>
                  <a:srgbClr val="000000"/>
                </a:solidFill>
              </a:rPr>
              <a:t>least</a:t>
            </a:r>
            <a:r>
              <a:rPr lang="en-US" sz="2800" dirty="0"/>
              <a:t> healthy ingredient. </a:t>
            </a:r>
          </a:p>
          <a:p>
            <a:pPr marL="0" indent="0">
              <a:buNone/>
            </a:pPr>
            <a:endParaRPr lang="en-US" dirty="0"/>
          </a:p>
          <a:p>
            <a:endParaRPr lang="en-US" dirty="0"/>
          </a:p>
        </p:txBody>
      </p:sp>
      <p:pic>
        <p:nvPicPr>
          <p:cNvPr id="4" name="Picture 3" descr="Macintosh HD:Users:Skylar:Desktop:Screen Shot 2015-04-15 at 3.57.52 AM.png"/>
          <p:cNvPicPr/>
          <p:nvPr/>
        </p:nvPicPr>
        <p:blipFill>
          <a:blip r:embed="rId2">
            <a:extLst>
              <a:ext uri="{28A0092B-C50C-407E-A947-70E740481C1C}">
                <a14:useLocalDpi xmlns:a14="http://schemas.microsoft.com/office/drawing/2010/main" val="0"/>
              </a:ext>
            </a:extLst>
          </a:blip>
          <a:srcRect/>
          <a:stretch>
            <a:fillRect/>
          </a:stretch>
        </p:blipFill>
        <p:spPr bwMode="auto">
          <a:xfrm>
            <a:off x="6910199" y="3712051"/>
            <a:ext cx="1790700" cy="2743200"/>
          </a:xfrm>
          <a:prstGeom prst="rect">
            <a:avLst/>
          </a:prstGeom>
          <a:noFill/>
          <a:ln>
            <a:noFill/>
          </a:ln>
        </p:spPr>
      </p:pic>
      <p:sp>
        <p:nvSpPr>
          <p:cNvPr id="5" name="Rectangle 4"/>
          <p:cNvSpPr/>
          <p:nvPr/>
        </p:nvSpPr>
        <p:spPr>
          <a:xfrm>
            <a:off x="3842393" y="3244333"/>
            <a:ext cx="879648" cy="369332"/>
          </a:xfrm>
          <a:prstGeom prst="rect">
            <a:avLst/>
          </a:prstGeom>
        </p:spPr>
        <p:txBody>
          <a:bodyPr wrap="square">
            <a:spAutoFit/>
          </a:bodyPr>
          <a:lstStyle/>
          <a:p>
            <a:endParaRPr lang="en-US" dirty="0">
              <a:latin typeface="Chalkduster"/>
              <a:cs typeface="Chalkduster"/>
            </a:endParaRPr>
          </a:p>
        </p:txBody>
      </p:sp>
      <p:sp>
        <p:nvSpPr>
          <p:cNvPr id="6" name="TextBox 5"/>
          <p:cNvSpPr txBox="1"/>
          <p:nvPr/>
        </p:nvSpPr>
        <p:spPr>
          <a:xfrm rot="20638658">
            <a:off x="7393008" y="4529841"/>
            <a:ext cx="578696" cy="1569660"/>
          </a:xfrm>
          <a:prstGeom prst="rect">
            <a:avLst/>
          </a:prstGeom>
          <a:noFill/>
        </p:spPr>
        <p:txBody>
          <a:bodyPr wrap="square" rtlCol="0">
            <a:spAutoFit/>
          </a:bodyPr>
          <a:lstStyle/>
          <a:p>
            <a:r>
              <a:rPr lang="en-US" sz="9600" dirty="0">
                <a:latin typeface="Chalkduster"/>
                <a:cs typeface="Chalkduster"/>
              </a:rPr>
              <a:t>?</a:t>
            </a:r>
            <a:endParaRPr lang="en-US" sz="9600" dirty="0">
              <a:latin typeface="Chalkduster"/>
              <a:cs typeface="Chalkduster"/>
            </a:endParaRPr>
          </a:p>
        </p:txBody>
      </p:sp>
    </p:spTree>
    <p:extLst>
      <p:ext uri="{BB962C8B-B14F-4D97-AF65-F5344CB8AC3E}">
        <p14:creationId xmlns:p14="http://schemas.microsoft.com/office/powerpoint/2010/main" val="25395882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Facts Labels</a:t>
            </a:r>
            <a:endParaRPr lang="en-US" dirty="0"/>
          </a:p>
        </p:txBody>
      </p:sp>
      <p:pic>
        <p:nvPicPr>
          <p:cNvPr id="6" name="Picture 5" descr="Screen Shot 2015-05-01 at 6.32.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1437081"/>
            <a:ext cx="1946835" cy="2877930"/>
          </a:xfrm>
          <a:prstGeom prst="rect">
            <a:avLst/>
          </a:prstGeom>
        </p:spPr>
      </p:pic>
      <p:pic>
        <p:nvPicPr>
          <p:cNvPr id="7" name="Picture 6" descr="Screen Shot 2015-05-01 at 6.33.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923" y="2057460"/>
            <a:ext cx="1960772" cy="2888069"/>
          </a:xfrm>
          <a:prstGeom prst="rect">
            <a:avLst/>
          </a:prstGeom>
        </p:spPr>
      </p:pic>
      <p:sp>
        <p:nvSpPr>
          <p:cNvPr id="11" name="Right Arrow 10"/>
          <p:cNvSpPr/>
          <p:nvPr/>
        </p:nvSpPr>
        <p:spPr>
          <a:xfrm rot="18484288">
            <a:off x="742052" y="3340789"/>
            <a:ext cx="1403046" cy="1302045"/>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descr="184671_95952e94-ff55-11e3-9d94-4ab82523fab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332" y="1848283"/>
            <a:ext cx="3746022" cy="3746022"/>
          </a:xfrm>
          <a:prstGeom prst="rect">
            <a:avLst/>
          </a:prstGeom>
        </p:spPr>
      </p:pic>
      <p:pic>
        <p:nvPicPr>
          <p:cNvPr id="13" name="Picture 12" descr="labelL218731.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154" y="2665835"/>
            <a:ext cx="1785365" cy="2928470"/>
          </a:xfrm>
          <a:prstGeom prst="rect">
            <a:avLst/>
          </a:prstGeom>
          <a:solidFill>
            <a:srgbClr val="FFFFFF">
              <a:shade val="85000"/>
            </a:srgbClr>
          </a:solidFill>
          <a:ln w="88900" cap="sq">
            <a:solidFill>
              <a:srgbClr val="C3A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87294" y="5866509"/>
            <a:ext cx="7918824" cy="646331"/>
          </a:xfrm>
          <a:prstGeom prst="rect">
            <a:avLst/>
          </a:prstGeom>
          <a:noFill/>
        </p:spPr>
        <p:txBody>
          <a:bodyPr wrap="square" rtlCol="0">
            <a:spAutoFit/>
          </a:bodyPr>
          <a:lstStyle/>
          <a:p>
            <a:pPr algn="ctr"/>
            <a:r>
              <a:rPr lang="en-US" sz="3600" dirty="0" smtClean="0"/>
              <a:t>Tell us what is inside our food!</a:t>
            </a:r>
            <a:endParaRPr lang="en-US" sz="3600" dirty="0"/>
          </a:p>
        </p:txBody>
      </p:sp>
    </p:spTree>
    <p:extLst>
      <p:ext uri="{BB962C8B-B14F-4D97-AF65-F5344CB8AC3E}">
        <p14:creationId xmlns:p14="http://schemas.microsoft.com/office/powerpoint/2010/main" val="249229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 </a:t>
            </a:r>
            <a:endParaRPr lang="en-US" dirty="0"/>
          </a:p>
        </p:txBody>
      </p:sp>
      <p:pic>
        <p:nvPicPr>
          <p:cNvPr id="4" name="Picture 3" descr="Standard_Building_Blocks_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588" y="2153023"/>
            <a:ext cx="3780118" cy="3470508"/>
          </a:xfrm>
          <a:prstGeom prst="rect">
            <a:avLst/>
          </a:prstGeom>
        </p:spPr>
      </p:pic>
      <p:cxnSp>
        <p:nvCxnSpPr>
          <p:cNvPr id="8" name="Straight Arrow Connector 7"/>
          <p:cNvCxnSpPr/>
          <p:nvPr/>
        </p:nvCxnSpPr>
        <p:spPr>
          <a:xfrm>
            <a:off x="2017059" y="2465294"/>
            <a:ext cx="1374588" cy="5229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553882" y="5289176"/>
            <a:ext cx="956236" cy="552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676588" y="1806389"/>
            <a:ext cx="881530" cy="6589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424706" y="5169647"/>
            <a:ext cx="1060823" cy="6723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553882" y="1884715"/>
            <a:ext cx="1050645" cy="523220"/>
          </a:xfrm>
          <a:prstGeom prst="rect">
            <a:avLst/>
          </a:prstGeom>
          <a:noFill/>
        </p:spPr>
        <p:txBody>
          <a:bodyPr wrap="square" rtlCol="0">
            <a:spAutoFit/>
          </a:bodyPr>
          <a:lstStyle/>
          <a:p>
            <a:r>
              <a:rPr lang="en-US" sz="2800" dirty="0" smtClean="0"/>
              <a:t>Fat</a:t>
            </a:r>
            <a:endParaRPr lang="en-US" sz="2800" dirty="0"/>
          </a:p>
        </p:txBody>
      </p:sp>
      <p:sp>
        <p:nvSpPr>
          <p:cNvPr id="22" name="TextBox 21"/>
          <p:cNvSpPr txBox="1"/>
          <p:nvPr/>
        </p:nvSpPr>
        <p:spPr>
          <a:xfrm>
            <a:off x="931114" y="5866510"/>
            <a:ext cx="1579003" cy="523220"/>
          </a:xfrm>
          <a:prstGeom prst="rect">
            <a:avLst/>
          </a:prstGeom>
          <a:noFill/>
        </p:spPr>
        <p:txBody>
          <a:bodyPr wrap="square" rtlCol="0">
            <a:spAutoFit/>
          </a:bodyPr>
          <a:lstStyle/>
          <a:p>
            <a:r>
              <a:rPr lang="en-US" sz="2800" dirty="0" smtClean="0"/>
              <a:t>Sodium</a:t>
            </a:r>
            <a:endParaRPr lang="en-US" sz="2800" dirty="0"/>
          </a:p>
        </p:txBody>
      </p:sp>
      <p:sp>
        <p:nvSpPr>
          <p:cNvPr id="23" name="TextBox 22"/>
          <p:cNvSpPr txBox="1"/>
          <p:nvPr/>
        </p:nvSpPr>
        <p:spPr>
          <a:xfrm>
            <a:off x="5991412" y="5876079"/>
            <a:ext cx="3152588" cy="523220"/>
          </a:xfrm>
          <a:prstGeom prst="rect">
            <a:avLst/>
          </a:prstGeom>
          <a:noFill/>
        </p:spPr>
        <p:txBody>
          <a:bodyPr wrap="square" rtlCol="0">
            <a:spAutoFit/>
          </a:bodyPr>
          <a:lstStyle/>
          <a:p>
            <a:r>
              <a:rPr lang="en-US" sz="2800" dirty="0" smtClean="0"/>
              <a:t>Carbohydrates</a:t>
            </a:r>
            <a:endParaRPr lang="en-US" sz="2800" dirty="0"/>
          </a:p>
        </p:txBody>
      </p:sp>
      <p:sp>
        <p:nvSpPr>
          <p:cNvPr id="24" name="TextBox 23"/>
          <p:cNvSpPr txBox="1"/>
          <p:nvPr/>
        </p:nvSpPr>
        <p:spPr>
          <a:xfrm>
            <a:off x="5229412" y="1294232"/>
            <a:ext cx="1344705" cy="523220"/>
          </a:xfrm>
          <a:prstGeom prst="rect">
            <a:avLst/>
          </a:prstGeom>
          <a:noFill/>
        </p:spPr>
        <p:txBody>
          <a:bodyPr wrap="square" rtlCol="0">
            <a:spAutoFit/>
          </a:bodyPr>
          <a:lstStyle/>
          <a:p>
            <a:r>
              <a:rPr lang="en-US" sz="2800" dirty="0" smtClean="0"/>
              <a:t>Protein</a:t>
            </a:r>
            <a:endParaRPr lang="en-US" sz="2800" dirty="0"/>
          </a:p>
        </p:txBody>
      </p:sp>
    </p:spTree>
    <p:extLst>
      <p:ext uri="{BB962C8B-B14F-4D97-AF65-F5344CB8AC3E}">
        <p14:creationId xmlns:p14="http://schemas.microsoft.com/office/powerpoint/2010/main" val="2515794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t>
            </a:r>
            <a:endParaRPr lang="en-US" dirty="0"/>
          </a:p>
        </p:txBody>
      </p:sp>
      <p:pic>
        <p:nvPicPr>
          <p:cNvPr id="4" name="Picture 3" descr="gf-chips-aho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9692">
            <a:off x="252623" y="769290"/>
            <a:ext cx="4997857" cy="2980944"/>
          </a:xfrm>
          <a:prstGeom prst="rect">
            <a:avLst/>
          </a:prstGeom>
        </p:spPr>
      </p:pic>
      <p:pic>
        <p:nvPicPr>
          <p:cNvPr id="6" name="Picture 5" descr="Screen Shot 2015-05-01 at 7.17.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416" y="1935629"/>
            <a:ext cx="3526371" cy="1799665"/>
          </a:xfrm>
          <a:prstGeom prst="rect">
            <a:avLst/>
          </a:prstGeom>
        </p:spPr>
      </p:pic>
      <p:pic>
        <p:nvPicPr>
          <p:cNvPr id="7" name="Picture 6" descr="1001029_024000163022_A_400[1][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012" y="3839883"/>
            <a:ext cx="3018117" cy="3018117"/>
          </a:xfrm>
          <a:prstGeom prst="rect">
            <a:avLst/>
          </a:prstGeom>
        </p:spPr>
      </p:pic>
      <p:pic>
        <p:nvPicPr>
          <p:cNvPr id="8" name="Picture 7" descr="Screen Shot 2015-05-01 at 7.18.5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8416" y="4413997"/>
            <a:ext cx="3949282" cy="1559966"/>
          </a:xfrm>
          <a:prstGeom prst="rect">
            <a:avLst/>
          </a:prstGeom>
        </p:spPr>
      </p:pic>
    </p:spTree>
    <p:extLst>
      <p:ext uri="{BB962C8B-B14F-4D97-AF65-F5344CB8AC3E}">
        <p14:creationId xmlns:p14="http://schemas.microsoft.com/office/powerpoint/2010/main" val="2883948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Sodium</a:t>
            </a:r>
            <a:endParaRPr lang="en-US" dirty="0"/>
          </a:p>
        </p:txBody>
      </p:sp>
      <p:pic>
        <p:nvPicPr>
          <p:cNvPr id="4" name="Picture 3" descr="tostitos-hint-of-l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74" y="1270000"/>
            <a:ext cx="2209737" cy="3421529"/>
          </a:xfrm>
          <a:prstGeom prst="rect">
            <a:avLst/>
          </a:prstGeom>
        </p:spPr>
      </p:pic>
      <p:pic>
        <p:nvPicPr>
          <p:cNvPr id="5" name="Picture 4" descr="Screen Shot 2015-05-01 at 7.39.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911" y="2244164"/>
            <a:ext cx="2356970" cy="538736"/>
          </a:xfrm>
          <a:prstGeom prst="rect">
            <a:avLst/>
          </a:prstGeom>
        </p:spPr>
      </p:pic>
      <p:pic>
        <p:nvPicPr>
          <p:cNvPr id="6" name="Picture 5" descr="img-2977122-1-pringles_sour_cream_websit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321" y="2349606"/>
            <a:ext cx="2959502" cy="3884706"/>
          </a:xfrm>
          <a:prstGeom prst="rect">
            <a:avLst/>
          </a:prstGeom>
        </p:spPr>
      </p:pic>
      <p:pic>
        <p:nvPicPr>
          <p:cNvPr id="7" name="Picture 6" descr="Screen Shot 2015-05-01 at 7.37.4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90" y="4238064"/>
            <a:ext cx="2556163" cy="413497"/>
          </a:xfrm>
          <a:prstGeom prst="rect">
            <a:avLst/>
          </a:prstGeom>
        </p:spPr>
      </p:pic>
    </p:spTree>
    <p:extLst>
      <p:ext uri="{BB962C8B-B14F-4D97-AF65-F5344CB8AC3E}">
        <p14:creationId xmlns:p14="http://schemas.microsoft.com/office/powerpoint/2010/main" val="1744382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pic>
        <p:nvPicPr>
          <p:cNvPr id="4" name="Picture 3" descr="GEM-2752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941" y="2360705"/>
            <a:ext cx="3795059" cy="3795059"/>
          </a:xfrm>
          <a:prstGeom prst="rect">
            <a:avLst/>
          </a:prstGeom>
        </p:spPr>
      </p:pic>
      <p:pic>
        <p:nvPicPr>
          <p:cNvPr id="5" name="Picture 4" descr="yoplait-original-strawberry-7692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63" y="1600200"/>
            <a:ext cx="2904879" cy="2904879"/>
          </a:xfrm>
          <a:prstGeom prst="rect">
            <a:avLst/>
          </a:prstGeom>
        </p:spPr>
      </p:pic>
      <p:pic>
        <p:nvPicPr>
          <p:cNvPr id="6" name="Picture 5" descr="Screen Shot 2015-05-01 at 7.52.1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439" y="4156262"/>
            <a:ext cx="2315502" cy="1031451"/>
          </a:xfrm>
          <a:prstGeom prst="rect">
            <a:avLst/>
          </a:prstGeom>
        </p:spPr>
      </p:pic>
      <p:pic>
        <p:nvPicPr>
          <p:cNvPr id="7" name="Picture 6" descr="Screen Shot 2015-05-01 at 7.54.1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5346" y="1995580"/>
            <a:ext cx="2593498" cy="1032809"/>
          </a:xfrm>
          <a:prstGeom prst="rect">
            <a:avLst/>
          </a:prstGeom>
        </p:spPr>
      </p:pic>
    </p:spTree>
    <p:extLst>
      <p:ext uri="{BB962C8B-B14F-4D97-AF65-F5344CB8AC3E}">
        <p14:creationId xmlns:p14="http://schemas.microsoft.com/office/powerpoint/2010/main" val="2154971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pic>
        <p:nvPicPr>
          <p:cNvPr id="4" name="Picture 3" descr="nutri-grain-apple-cinnam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4489">
            <a:off x="480737" y="1332200"/>
            <a:ext cx="4191000" cy="3175000"/>
          </a:xfrm>
          <a:prstGeom prst="rect">
            <a:avLst/>
          </a:prstGeom>
        </p:spPr>
      </p:pic>
      <p:pic>
        <p:nvPicPr>
          <p:cNvPr id="5" name="Picture 4" descr="Screen Shot 2015-05-01 at 8.06.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400" y="3151807"/>
            <a:ext cx="2087496" cy="670981"/>
          </a:xfrm>
          <a:prstGeom prst="rect">
            <a:avLst/>
          </a:prstGeom>
        </p:spPr>
      </p:pic>
      <p:pic>
        <p:nvPicPr>
          <p:cNvPr id="6" name="Picture 5"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6461" y="2061142"/>
            <a:ext cx="3448352" cy="3448352"/>
          </a:xfrm>
          <a:prstGeom prst="rect">
            <a:avLst/>
          </a:prstGeom>
        </p:spPr>
      </p:pic>
      <p:pic>
        <p:nvPicPr>
          <p:cNvPr id="7" name="Picture 6" descr="Screen Shot 2015-05-01 at 8.07.3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464" y="5119771"/>
            <a:ext cx="2066886" cy="578728"/>
          </a:xfrm>
          <a:prstGeom prst="rect">
            <a:avLst/>
          </a:prstGeom>
        </p:spPr>
      </p:pic>
    </p:spTree>
    <p:extLst>
      <p:ext uri="{BB962C8B-B14F-4D97-AF65-F5344CB8AC3E}">
        <p14:creationId xmlns:p14="http://schemas.microsoft.com/office/powerpoint/2010/main" val="2966548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181</TotalTime>
  <Words>786</Words>
  <Application>Microsoft Macintosh PowerPoint</Application>
  <PresentationFormat>On-screen Show (4:3)</PresentationFormat>
  <Paragraphs>53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Advantage</vt:lpstr>
      <vt:lpstr>Mystery Cans</vt:lpstr>
      <vt:lpstr>Today’s Problem</vt:lpstr>
      <vt:lpstr>Nutrition Facts Labels</vt:lpstr>
      <vt:lpstr>Nutrients </vt:lpstr>
      <vt:lpstr>Fat</vt:lpstr>
      <vt:lpstr>Sodium</vt:lpstr>
      <vt:lpstr>Carbohydrates</vt:lpstr>
      <vt:lpstr>Protein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Skylar Collatz</dc:creator>
  <cp:lastModifiedBy>Skylar Collatz</cp:lastModifiedBy>
  <cp:revision>12</cp:revision>
  <dcterms:created xsi:type="dcterms:W3CDTF">2015-05-01T10:23:22Z</dcterms:created>
  <dcterms:modified xsi:type="dcterms:W3CDTF">2015-05-01T13:25:12Z</dcterms:modified>
</cp:coreProperties>
</file>